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64" r:id="rId4"/>
    <p:sldId id="265" r:id="rId5"/>
    <p:sldId id="266" r:id="rId6"/>
    <p:sldId id="267" r:id="rId7"/>
    <p:sldId id="268" r:id="rId8"/>
    <p:sldId id="269" r:id="rId9"/>
    <p:sldId id="272" r:id="rId10"/>
    <p:sldId id="271" r:id="rId11"/>
    <p:sldId id="275" r:id="rId12"/>
    <p:sldId id="274" r:id="rId13"/>
    <p:sldId id="270" r:id="rId14"/>
    <p:sldId id="276" r:id="rId15"/>
    <p:sldId id="280" r:id="rId16"/>
    <p:sldId id="279" r:id="rId17"/>
    <p:sldId id="282" r:id="rId18"/>
    <p:sldId id="283" r:id="rId19"/>
    <p:sldId id="34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37443-5A5E-4D8E-B333-47EBB67622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6B1717-CE62-452B-BFDA-3C71AFA419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D04C61-38D3-48AA-A906-0B77142CF84C}"/>
              </a:ext>
            </a:extLst>
          </p:cNvPr>
          <p:cNvSpPr>
            <a:spLocks noGrp="1"/>
          </p:cNvSpPr>
          <p:nvPr>
            <p:ph type="dt" sz="half" idx="10"/>
          </p:nvPr>
        </p:nvSpPr>
        <p:spPr/>
        <p:txBody>
          <a:bodyPr/>
          <a:lstStyle/>
          <a:p>
            <a:fld id="{552B229D-4D53-4C59-85C8-A595603FB3F4}" type="datetimeFigureOut">
              <a:rPr lang="en-US" smtClean="0"/>
              <a:t>1/11/2021</a:t>
            </a:fld>
            <a:endParaRPr lang="en-US"/>
          </a:p>
        </p:txBody>
      </p:sp>
      <p:sp>
        <p:nvSpPr>
          <p:cNvPr id="5" name="Footer Placeholder 4">
            <a:extLst>
              <a:ext uri="{FF2B5EF4-FFF2-40B4-BE49-F238E27FC236}">
                <a16:creationId xmlns:a16="http://schemas.microsoft.com/office/drawing/2014/main" id="{6D07B4B9-5D36-4447-BFFC-09F18ED40B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A4DDDC-2A10-4872-9C20-B77133A6ECE4}"/>
              </a:ext>
            </a:extLst>
          </p:cNvPr>
          <p:cNvSpPr>
            <a:spLocks noGrp="1"/>
          </p:cNvSpPr>
          <p:nvPr>
            <p:ph type="sldNum" sz="quarter" idx="12"/>
          </p:nvPr>
        </p:nvSpPr>
        <p:spPr/>
        <p:txBody>
          <a:bodyPr/>
          <a:lstStyle/>
          <a:p>
            <a:fld id="{CD4F24A8-1728-4E6E-9594-07A5B4F5FD7A}" type="slidenum">
              <a:rPr lang="en-US" smtClean="0"/>
              <a:t>‹#›</a:t>
            </a:fld>
            <a:endParaRPr lang="en-US"/>
          </a:p>
        </p:txBody>
      </p:sp>
    </p:spTree>
    <p:extLst>
      <p:ext uri="{BB962C8B-B14F-4D97-AF65-F5344CB8AC3E}">
        <p14:creationId xmlns:p14="http://schemas.microsoft.com/office/powerpoint/2010/main" val="4187186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F91F8-E1C5-40BB-A444-083131AB13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E4FDD9-0F9D-4B8D-8B19-EFC190B58B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4F626-5D2B-4CBF-83CA-DC50ED9CF179}"/>
              </a:ext>
            </a:extLst>
          </p:cNvPr>
          <p:cNvSpPr>
            <a:spLocks noGrp="1"/>
          </p:cNvSpPr>
          <p:nvPr>
            <p:ph type="dt" sz="half" idx="10"/>
          </p:nvPr>
        </p:nvSpPr>
        <p:spPr/>
        <p:txBody>
          <a:bodyPr/>
          <a:lstStyle/>
          <a:p>
            <a:fld id="{552B229D-4D53-4C59-85C8-A595603FB3F4}" type="datetimeFigureOut">
              <a:rPr lang="en-US" smtClean="0"/>
              <a:t>1/11/2021</a:t>
            </a:fld>
            <a:endParaRPr lang="en-US"/>
          </a:p>
        </p:txBody>
      </p:sp>
      <p:sp>
        <p:nvSpPr>
          <p:cNvPr id="5" name="Footer Placeholder 4">
            <a:extLst>
              <a:ext uri="{FF2B5EF4-FFF2-40B4-BE49-F238E27FC236}">
                <a16:creationId xmlns:a16="http://schemas.microsoft.com/office/drawing/2014/main" id="{1A5A241A-730E-41C8-B952-2E1917B672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9FDAC6-C0F4-4611-A440-49D27B122BC7}"/>
              </a:ext>
            </a:extLst>
          </p:cNvPr>
          <p:cNvSpPr>
            <a:spLocks noGrp="1"/>
          </p:cNvSpPr>
          <p:nvPr>
            <p:ph type="sldNum" sz="quarter" idx="12"/>
          </p:nvPr>
        </p:nvSpPr>
        <p:spPr/>
        <p:txBody>
          <a:bodyPr/>
          <a:lstStyle/>
          <a:p>
            <a:fld id="{CD4F24A8-1728-4E6E-9594-07A5B4F5FD7A}" type="slidenum">
              <a:rPr lang="en-US" smtClean="0"/>
              <a:t>‹#›</a:t>
            </a:fld>
            <a:endParaRPr lang="en-US"/>
          </a:p>
        </p:txBody>
      </p:sp>
    </p:spTree>
    <p:extLst>
      <p:ext uri="{BB962C8B-B14F-4D97-AF65-F5344CB8AC3E}">
        <p14:creationId xmlns:p14="http://schemas.microsoft.com/office/powerpoint/2010/main" val="3669420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A7732-D668-4103-BEC2-BF1A5F2653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67D1FF-4F2F-46C5-B37A-E264A44C70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07765-D38B-46F2-AD9E-2D46C268AEFC}"/>
              </a:ext>
            </a:extLst>
          </p:cNvPr>
          <p:cNvSpPr>
            <a:spLocks noGrp="1"/>
          </p:cNvSpPr>
          <p:nvPr>
            <p:ph type="dt" sz="half" idx="10"/>
          </p:nvPr>
        </p:nvSpPr>
        <p:spPr/>
        <p:txBody>
          <a:bodyPr/>
          <a:lstStyle/>
          <a:p>
            <a:fld id="{552B229D-4D53-4C59-85C8-A595603FB3F4}" type="datetimeFigureOut">
              <a:rPr lang="en-US" smtClean="0"/>
              <a:t>1/11/2021</a:t>
            </a:fld>
            <a:endParaRPr lang="en-US"/>
          </a:p>
        </p:txBody>
      </p:sp>
      <p:sp>
        <p:nvSpPr>
          <p:cNvPr id="5" name="Footer Placeholder 4">
            <a:extLst>
              <a:ext uri="{FF2B5EF4-FFF2-40B4-BE49-F238E27FC236}">
                <a16:creationId xmlns:a16="http://schemas.microsoft.com/office/drawing/2014/main" id="{9C9DAB76-2FD5-4497-A810-6D5CB8AF1D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33195C-489C-478C-87F8-A57449A9A6C6}"/>
              </a:ext>
            </a:extLst>
          </p:cNvPr>
          <p:cNvSpPr>
            <a:spLocks noGrp="1"/>
          </p:cNvSpPr>
          <p:nvPr>
            <p:ph type="sldNum" sz="quarter" idx="12"/>
          </p:nvPr>
        </p:nvSpPr>
        <p:spPr/>
        <p:txBody>
          <a:bodyPr/>
          <a:lstStyle/>
          <a:p>
            <a:fld id="{CD4F24A8-1728-4E6E-9594-07A5B4F5FD7A}" type="slidenum">
              <a:rPr lang="en-US" smtClean="0"/>
              <a:t>‹#›</a:t>
            </a:fld>
            <a:endParaRPr lang="en-US"/>
          </a:p>
        </p:txBody>
      </p:sp>
    </p:spTree>
    <p:extLst>
      <p:ext uri="{BB962C8B-B14F-4D97-AF65-F5344CB8AC3E}">
        <p14:creationId xmlns:p14="http://schemas.microsoft.com/office/powerpoint/2010/main" val="3651967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DADC1-E928-45B6-A95A-272906A704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5A04F7-AD59-41A9-82E1-279D37956E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F1A325-C3F0-4236-A5A5-3D2D9003D9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3443DB-976D-4746-995E-07451194A87A}"/>
              </a:ext>
            </a:extLst>
          </p:cNvPr>
          <p:cNvSpPr>
            <a:spLocks noGrp="1"/>
          </p:cNvSpPr>
          <p:nvPr>
            <p:ph type="dt" sz="half" idx="10"/>
          </p:nvPr>
        </p:nvSpPr>
        <p:spPr/>
        <p:txBody>
          <a:bodyPr/>
          <a:lstStyle/>
          <a:p>
            <a:fld id="{552B229D-4D53-4C59-85C8-A595603FB3F4}" type="datetimeFigureOut">
              <a:rPr lang="en-US" smtClean="0"/>
              <a:t>1/11/2021</a:t>
            </a:fld>
            <a:endParaRPr lang="en-US"/>
          </a:p>
        </p:txBody>
      </p:sp>
      <p:sp>
        <p:nvSpPr>
          <p:cNvPr id="6" name="Footer Placeholder 5">
            <a:extLst>
              <a:ext uri="{FF2B5EF4-FFF2-40B4-BE49-F238E27FC236}">
                <a16:creationId xmlns:a16="http://schemas.microsoft.com/office/drawing/2014/main" id="{B473F5D2-4652-446E-B9AB-6E3E8D6971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FA1EBA-A023-443C-AEDA-8790F0466112}"/>
              </a:ext>
            </a:extLst>
          </p:cNvPr>
          <p:cNvSpPr>
            <a:spLocks noGrp="1"/>
          </p:cNvSpPr>
          <p:nvPr>
            <p:ph type="sldNum" sz="quarter" idx="12"/>
          </p:nvPr>
        </p:nvSpPr>
        <p:spPr/>
        <p:txBody>
          <a:bodyPr/>
          <a:lstStyle/>
          <a:p>
            <a:fld id="{CD4F24A8-1728-4E6E-9594-07A5B4F5FD7A}" type="slidenum">
              <a:rPr lang="en-US" smtClean="0"/>
              <a:t>‹#›</a:t>
            </a:fld>
            <a:endParaRPr lang="en-US"/>
          </a:p>
        </p:txBody>
      </p:sp>
    </p:spTree>
    <p:extLst>
      <p:ext uri="{BB962C8B-B14F-4D97-AF65-F5344CB8AC3E}">
        <p14:creationId xmlns:p14="http://schemas.microsoft.com/office/powerpoint/2010/main" val="1101257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6BFB2-B370-41E4-A97B-D72E52F9A2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55AB69-0E9D-490F-AF28-E783092001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E02FDF8-26AD-4F76-9E96-475EDBE1C2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27C250-E374-4EB3-9C22-F1B357BDE2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CFFC04-F6EC-46FD-8047-3AFE9E9530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72E8FBC-C768-43BB-A654-304409451881}"/>
              </a:ext>
            </a:extLst>
          </p:cNvPr>
          <p:cNvSpPr>
            <a:spLocks noGrp="1"/>
          </p:cNvSpPr>
          <p:nvPr>
            <p:ph type="dt" sz="half" idx="10"/>
          </p:nvPr>
        </p:nvSpPr>
        <p:spPr/>
        <p:txBody>
          <a:bodyPr/>
          <a:lstStyle/>
          <a:p>
            <a:fld id="{552B229D-4D53-4C59-85C8-A595603FB3F4}" type="datetimeFigureOut">
              <a:rPr lang="en-US" smtClean="0"/>
              <a:t>1/11/2021</a:t>
            </a:fld>
            <a:endParaRPr lang="en-US"/>
          </a:p>
        </p:txBody>
      </p:sp>
      <p:sp>
        <p:nvSpPr>
          <p:cNvPr id="8" name="Footer Placeholder 7">
            <a:extLst>
              <a:ext uri="{FF2B5EF4-FFF2-40B4-BE49-F238E27FC236}">
                <a16:creationId xmlns:a16="http://schemas.microsoft.com/office/drawing/2014/main" id="{BE975568-9287-4ADA-92DD-465BADB39C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AF709E-FFAC-43EF-A671-C054BDE2A97E}"/>
              </a:ext>
            </a:extLst>
          </p:cNvPr>
          <p:cNvSpPr>
            <a:spLocks noGrp="1"/>
          </p:cNvSpPr>
          <p:nvPr>
            <p:ph type="sldNum" sz="quarter" idx="12"/>
          </p:nvPr>
        </p:nvSpPr>
        <p:spPr/>
        <p:txBody>
          <a:bodyPr/>
          <a:lstStyle/>
          <a:p>
            <a:fld id="{CD4F24A8-1728-4E6E-9594-07A5B4F5FD7A}" type="slidenum">
              <a:rPr lang="en-US" smtClean="0"/>
              <a:t>‹#›</a:t>
            </a:fld>
            <a:endParaRPr lang="en-US"/>
          </a:p>
        </p:txBody>
      </p:sp>
    </p:spTree>
    <p:extLst>
      <p:ext uri="{BB962C8B-B14F-4D97-AF65-F5344CB8AC3E}">
        <p14:creationId xmlns:p14="http://schemas.microsoft.com/office/powerpoint/2010/main" val="2294599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79543-35E9-44F9-A6B1-0E3B81C86D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8E5EB8-0E18-4AFB-96C0-BF85239C3D78}"/>
              </a:ext>
            </a:extLst>
          </p:cNvPr>
          <p:cNvSpPr>
            <a:spLocks noGrp="1"/>
          </p:cNvSpPr>
          <p:nvPr>
            <p:ph type="dt" sz="half" idx="10"/>
          </p:nvPr>
        </p:nvSpPr>
        <p:spPr/>
        <p:txBody>
          <a:bodyPr/>
          <a:lstStyle/>
          <a:p>
            <a:fld id="{552B229D-4D53-4C59-85C8-A595603FB3F4}" type="datetimeFigureOut">
              <a:rPr lang="en-US" smtClean="0"/>
              <a:t>1/11/2021</a:t>
            </a:fld>
            <a:endParaRPr lang="en-US"/>
          </a:p>
        </p:txBody>
      </p:sp>
      <p:sp>
        <p:nvSpPr>
          <p:cNvPr id="4" name="Footer Placeholder 3">
            <a:extLst>
              <a:ext uri="{FF2B5EF4-FFF2-40B4-BE49-F238E27FC236}">
                <a16:creationId xmlns:a16="http://schemas.microsoft.com/office/drawing/2014/main" id="{8D360474-82AB-4B07-AF5A-8E5DACC9131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42A742-B15A-46B3-B8DE-3111C5D89D05}"/>
              </a:ext>
            </a:extLst>
          </p:cNvPr>
          <p:cNvSpPr>
            <a:spLocks noGrp="1"/>
          </p:cNvSpPr>
          <p:nvPr>
            <p:ph type="sldNum" sz="quarter" idx="12"/>
          </p:nvPr>
        </p:nvSpPr>
        <p:spPr/>
        <p:txBody>
          <a:bodyPr/>
          <a:lstStyle/>
          <a:p>
            <a:fld id="{CD4F24A8-1728-4E6E-9594-07A5B4F5FD7A}" type="slidenum">
              <a:rPr lang="en-US" smtClean="0"/>
              <a:t>‹#›</a:t>
            </a:fld>
            <a:endParaRPr lang="en-US"/>
          </a:p>
        </p:txBody>
      </p:sp>
    </p:spTree>
    <p:extLst>
      <p:ext uri="{BB962C8B-B14F-4D97-AF65-F5344CB8AC3E}">
        <p14:creationId xmlns:p14="http://schemas.microsoft.com/office/powerpoint/2010/main" val="369343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D26F20-784D-483E-B58E-C8D59A872D74}"/>
              </a:ext>
            </a:extLst>
          </p:cNvPr>
          <p:cNvSpPr>
            <a:spLocks noGrp="1"/>
          </p:cNvSpPr>
          <p:nvPr>
            <p:ph type="dt" sz="half" idx="10"/>
          </p:nvPr>
        </p:nvSpPr>
        <p:spPr/>
        <p:txBody>
          <a:bodyPr/>
          <a:lstStyle/>
          <a:p>
            <a:fld id="{552B229D-4D53-4C59-85C8-A595603FB3F4}" type="datetimeFigureOut">
              <a:rPr lang="en-US" smtClean="0"/>
              <a:t>1/11/2021</a:t>
            </a:fld>
            <a:endParaRPr lang="en-US"/>
          </a:p>
        </p:txBody>
      </p:sp>
      <p:sp>
        <p:nvSpPr>
          <p:cNvPr id="3" name="Footer Placeholder 2">
            <a:extLst>
              <a:ext uri="{FF2B5EF4-FFF2-40B4-BE49-F238E27FC236}">
                <a16:creationId xmlns:a16="http://schemas.microsoft.com/office/drawing/2014/main" id="{7588F4B9-012A-4CAC-B5EC-305C432D02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DF95DF-D7B2-414A-99E5-9D971D1D1CE5}"/>
              </a:ext>
            </a:extLst>
          </p:cNvPr>
          <p:cNvSpPr>
            <a:spLocks noGrp="1"/>
          </p:cNvSpPr>
          <p:nvPr>
            <p:ph type="sldNum" sz="quarter" idx="12"/>
          </p:nvPr>
        </p:nvSpPr>
        <p:spPr/>
        <p:txBody>
          <a:bodyPr/>
          <a:lstStyle/>
          <a:p>
            <a:fld id="{CD4F24A8-1728-4E6E-9594-07A5B4F5FD7A}" type="slidenum">
              <a:rPr lang="en-US" smtClean="0"/>
              <a:t>‹#›</a:t>
            </a:fld>
            <a:endParaRPr lang="en-US"/>
          </a:p>
        </p:txBody>
      </p:sp>
    </p:spTree>
    <p:extLst>
      <p:ext uri="{BB962C8B-B14F-4D97-AF65-F5344CB8AC3E}">
        <p14:creationId xmlns:p14="http://schemas.microsoft.com/office/powerpoint/2010/main" val="429138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61B13-8301-4236-AD8B-D6A02B91E9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F84029-09FC-4A48-8ED5-0C673751C1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7C805B-AA8D-443F-895A-25D07E803F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F708E3-001D-4777-8513-D0AD4B22D713}"/>
              </a:ext>
            </a:extLst>
          </p:cNvPr>
          <p:cNvSpPr>
            <a:spLocks noGrp="1"/>
          </p:cNvSpPr>
          <p:nvPr>
            <p:ph type="dt" sz="half" idx="10"/>
          </p:nvPr>
        </p:nvSpPr>
        <p:spPr/>
        <p:txBody>
          <a:bodyPr/>
          <a:lstStyle/>
          <a:p>
            <a:fld id="{552B229D-4D53-4C59-85C8-A595603FB3F4}" type="datetimeFigureOut">
              <a:rPr lang="en-US" smtClean="0"/>
              <a:t>1/11/2021</a:t>
            </a:fld>
            <a:endParaRPr lang="en-US"/>
          </a:p>
        </p:txBody>
      </p:sp>
      <p:sp>
        <p:nvSpPr>
          <p:cNvPr id="6" name="Footer Placeholder 5">
            <a:extLst>
              <a:ext uri="{FF2B5EF4-FFF2-40B4-BE49-F238E27FC236}">
                <a16:creationId xmlns:a16="http://schemas.microsoft.com/office/drawing/2014/main" id="{768B797E-5965-48AE-8058-5437DC0D77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AF6BE7-3AB3-437A-93BE-E355CBCCAE8C}"/>
              </a:ext>
            </a:extLst>
          </p:cNvPr>
          <p:cNvSpPr>
            <a:spLocks noGrp="1"/>
          </p:cNvSpPr>
          <p:nvPr>
            <p:ph type="sldNum" sz="quarter" idx="12"/>
          </p:nvPr>
        </p:nvSpPr>
        <p:spPr/>
        <p:txBody>
          <a:bodyPr/>
          <a:lstStyle/>
          <a:p>
            <a:fld id="{CD4F24A8-1728-4E6E-9594-07A5B4F5FD7A}" type="slidenum">
              <a:rPr lang="en-US" smtClean="0"/>
              <a:t>‹#›</a:t>
            </a:fld>
            <a:endParaRPr lang="en-US"/>
          </a:p>
        </p:txBody>
      </p:sp>
    </p:spTree>
    <p:extLst>
      <p:ext uri="{BB962C8B-B14F-4D97-AF65-F5344CB8AC3E}">
        <p14:creationId xmlns:p14="http://schemas.microsoft.com/office/powerpoint/2010/main" val="1939913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F6F6F-2913-4E76-AF60-FD88E88925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BA1F683-6F56-4939-8369-9CC4D6C60D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65A5413-807D-474E-B372-ED66C0817A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B516BC-65C0-4038-9124-F7964D2AFA10}"/>
              </a:ext>
            </a:extLst>
          </p:cNvPr>
          <p:cNvSpPr>
            <a:spLocks noGrp="1"/>
          </p:cNvSpPr>
          <p:nvPr>
            <p:ph type="dt" sz="half" idx="10"/>
          </p:nvPr>
        </p:nvSpPr>
        <p:spPr/>
        <p:txBody>
          <a:bodyPr/>
          <a:lstStyle/>
          <a:p>
            <a:fld id="{552B229D-4D53-4C59-85C8-A595603FB3F4}" type="datetimeFigureOut">
              <a:rPr lang="en-US" smtClean="0"/>
              <a:t>1/11/2021</a:t>
            </a:fld>
            <a:endParaRPr lang="en-US"/>
          </a:p>
        </p:txBody>
      </p:sp>
      <p:sp>
        <p:nvSpPr>
          <p:cNvPr id="6" name="Footer Placeholder 5">
            <a:extLst>
              <a:ext uri="{FF2B5EF4-FFF2-40B4-BE49-F238E27FC236}">
                <a16:creationId xmlns:a16="http://schemas.microsoft.com/office/drawing/2014/main" id="{AB2A79DD-897F-4AC0-A905-3B8575F122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389339-CBC4-46C2-924B-E9D8144E1272}"/>
              </a:ext>
            </a:extLst>
          </p:cNvPr>
          <p:cNvSpPr>
            <a:spLocks noGrp="1"/>
          </p:cNvSpPr>
          <p:nvPr>
            <p:ph type="sldNum" sz="quarter" idx="12"/>
          </p:nvPr>
        </p:nvSpPr>
        <p:spPr/>
        <p:txBody>
          <a:bodyPr/>
          <a:lstStyle/>
          <a:p>
            <a:fld id="{CD4F24A8-1728-4E6E-9594-07A5B4F5FD7A}" type="slidenum">
              <a:rPr lang="en-US" smtClean="0"/>
              <a:t>‹#›</a:t>
            </a:fld>
            <a:endParaRPr lang="en-US"/>
          </a:p>
        </p:txBody>
      </p:sp>
    </p:spTree>
    <p:extLst>
      <p:ext uri="{BB962C8B-B14F-4D97-AF65-F5344CB8AC3E}">
        <p14:creationId xmlns:p14="http://schemas.microsoft.com/office/powerpoint/2010/main" val="736240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4593A-77A9-4003-89D3-F6D6FD45A7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2C6750-5040-4E56-8C75-F2300E9741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5684D3-4EC5-46D4-8D3C-03A22AA5B667}"/>
              </a:ext>
            </a:extLst>
          </p:cNvPr>
          <p:cNvSpPr>
            <a:spLocks noGrp="1"/>
          </p:cNvSpPr>
          <p:nvPr>
            <p:ph type="dt" sz="half" idx="10"/>
          </p:nvPr>
        </p:nvSpPr>
        <p:spPr/>
        <p:txBody>
          <a:bodyPr/>
          <a:lstStyle/>
          <a:p>
            <a:fld id="{552B229D-4D53-4C59-85C8-A595603FB3F4}" type="datetimeFigureOut">
              <a:rPr lang="en-US" smtClean="0"/>
              <a:t>1/11/2021</a:t>
            </a:fld>
            <a:endParaRPr lang="en-US"/>
          </a:p>
        </p:txBody>
      </p:sp>
      <p:sp>
        <p:nvSpPr>
          <p:cNvPr id="5" name="Footer Placeholder 4">
            <a:extLst>
              <a:ext uri="{FF2B5EF4-FFF2-40B4-BE49-F238E27FC236}">
                <a16:creationId xmlns:a16="http://schemas.microsoft.com/office/drawing/2014/main" id="{3A633CAF-668F-4D5C-A283-67DEE91E44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BD38F5-6D90-49AF-ABEC-DCBA268CA922}"/>
              </a:ext>
            </a:extLst>
          </p:cNvPr>
          <p:cNvSpPr>
            <a:spLocks noGrp="1"/>
          </p:cNvSpPr>
          <p:nvPr>
            <p:ph type="sldNum" sz="quarter" idx="12"/>
          </p:nvPr>
        </p:nvSpPr>
        <p:spPr/>
        <p:txBody>
          <a:bodyPr/>
          <a:lstStyle/>
          <a:p>
            <a:fld id="{CD4F24A8-1728-4E6E-9594-07A5B4F5FD7A}" type="slidenum">
              <a:rPr lang="en-US" smtClean="0"/>
              <a:t>‹#›</a:t>
            </a:fld>
            <a:endParaRPr lang="en-US"/>
          </a:p>
        </p:txBody>
      </p:sp>
    </p:spTree>
    <p:extLst>
      <p:ext uri="{BB962C8B-B14F-4D97-AF65-F5344CB8AC3E}">
        <p14:creationId xmlns:p14="http://schemas.microsoft.com/office/powerpoint/2010/main" val="2412809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AD715B-6DE6-4A37-B92B-F9FA6E10BF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199F03-19D0-4E1F-82F1-B8FAED233E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A2E58F-9063-4D0B-88B5-80EEDB93B28B}"/>
              </a:ext>
            </a:extLst>
          </p:cNvPr>
          <p:cNvSpPr>
            <a:spLocks noGrp="1"/>
          </p:cNvSpPr>
          <p:nvPr>
            <p:ph type="dt" sz="half" idx="10"/>
          </p:nvPr>
        </p:nvSpPr>
        <p:spPr/>
        <p:txBody>
          <a:bodyPr/>
          <a:lstStyle/>
          <a:p>
            <a:fld id="{552B229D-4D53-4C59-85C8-A595603FB3F4}" type="datetimeFigureOut">
              <a:rPr lang="en-US" smtClean="0"/>
              <a:t>1/11/2021</a:t>
            </a:fld>
            <a:endParaRPr lang="en-US"/>
          </a:p>
        </p:txBody>
      </p:sp>
      <p:sp>
        <p:nvSpPr>
          <p:cNvPr id="5" name="Footer Placeholder 4">
            <a:extLst>
              <a:ext uri="{FF2B5EF4-FFF2-40B4-BE49-F238E27FC236}">
                <a16:creationId xmlns:a16="http://schemas.microsoft.com/office/drawing/2014/main" id="{C2F48E16-AB07-41FF-BC1C-A097A72899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E7FFB2-E75D-463C-B4DD-33AEFB13D450}"/>
              </a:ext>
            </a:extLst>
          </p:cNvPr>
          <p:cNvSpPr>
            <a:spLocks noGrp="1"/>
          </p:cNvSpPr>
          <p:nvPr>
            <p:ph type="sldNum" sz="quarter" idx="12"/>
          </p:nvPr>
        </p:nvSpPr>
        <p:spPr/>
        <p:txBody>
          <a:bodyPr/>
          <a:lstStyle/>
          <a:p>
            <a:fld id="{CD4F24A8-1728-4E6E-9594-07A5B4F5FD7A}" type="slidenum">
              <a:rPr lang="en-US" smtClean="0"/>
              <a:t>‹#›</a:t>
            </a:fld>
            <a:endParaRPr lang="en-US"/>
          </a:p>
        </p:txBody>
      </p:sp>
    </p:spTree>
    <p:extLst>
      <p:ext uri="{BB962C8B-B14F-4D97-AF65-F5344CB8AC3E}">
        <p14:creationId xmlns:p14="http://schemas.microsoft.com/office/powerpoint/2010/main" val="1756894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BA2F9F-6488-4CD3-81D2-9C0B27B82A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166CDF-6314-4A9E-BD1F-0E37BE3F1D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E4B1D2-718D-4516-A7E5-BAD4CF82F7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2B229D-4D53-4C59-85C8-A595603FB3F4}" type="datetimeFigureOut">
              <a:rPr lang="en-US" smtClean="0"/>
              <a:t>1/11/2021</a:t>
            </a:fld>
            <a:endParaRPr lang="en-US"/>
          </a:p>
        </p:txBody>
      </p:sp>
      <p:sp>
        <p:nvSpPr>
          <p:cNvPr id="5" name="Footer Placeholder 4">
            <a:extLst>
              <a:ext uri="{FF2B5EF4-FFF2-40B4-BE49-F238E27FC236}">
                <a16:creationId xmlns:a16="http://schemas.microsoft.com/office/drawing/2014/main" id="{D4BA02CC-A016-479A-BD95-0A02E5ED08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A46FB0-99AA-4AEB-BEA1-43ED3CE012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4F24A8-1728-4E6E-9594-07A5B4F5FD7A}" type="slidenum">
              <a:rPr lang="en-US" smtClean="0"/>
              <a:t>‹#›</a:t>
            </a:fld>
            <a:endParaRPr lang="en-US"/>
          </a:p>
        </p:txBody>
      </p:sp>
    </p:spTree>
    <p:extLst>
      <p:ext uri="{BB962C8B-B14F-4D97-AF65-F5344CB8AC3E}">
        <p14:creationId xmlns:p14="http://schemas.microsoft.com/office/powerpoint/2010/main" val="1750713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TextBox 2"/>
          <p:cNvSpPr txBox="1"/>
          <p:nvPr/>
        </p:nvSpPr>
        <p:spPr>
          <a:xfrm>
            <a:off x="2667000" y="1367047"/>
            <a:ext cx="7162800" cy="769441"/>
          </a:xfrm>
          <a:prstGeom prst="rect">
            <a:avLst/>
          </a:prstGeom>
          <a:noFill/>
        </p:spPr>
        <p:txBody>
          <a:bodyPr wrap="square" rtlCol="0">
            <a:spAutoFit/>
          </a:bodyPr>
          <a:lstStyle/>
          <a:p>
            <a:r>
              <a:rPr lang="en-US" sz="4400" dirty="0">
                <a:latin typeface="Bauhaus 93" panose="04030905020B02020C02" pitchFamily="82" charset="0"/>
              </a:rPr>
              <a:t>Choosing the Right Boiler</a:t>
            </a:r>
          </a:p>
        </p:txBody>
      </p:sp>
      <p:sp>
        <p:nvSpPr>
          <p:cNvPr id="8" name="TextBox 7"/>
          <p:cNvSpPr txBox="1"/>
          <p:nvPr/>
        </p:nvSpPr>
        <p:spPr>
          <a:xfrm>
            <a:off x="1867131" y="3190964"/>
            <a:ext cx="8533939" cy="1938992"/>
          </a:xfrm>
          <a:prstGeom prst="rect">
            <a:avLst/>
          </a:prstGeom>
          <a:noFill/>
        </p:spPr>
        <p:txBody>
          <a:bodyPr wrap="none" rtlCol="0">
            <a:spAutoFit/>
          </a:bodyPr>
          <a:lstStyle/>
          <a:p>
            <a:pPr marL="285750" indent="-285750">
              <a:buFont typeface="Wingdings" panose="05000000000000000000" pitchFamily="2" charset="2"/>
              <a:buChar char="§"/>
            </a:pPr>
            <a:r>
              <a:rPr lang="en-US" sz="2000" dirty="0"/>
              <a:t>What is the Heat Load of the Home or Building you are Trying to Heat</a:t>
            </a:r>
          </a:p>
          <a:p>
            <a:pPr marL="285750" indent="-285750">
              <a:buFont typeface="Wingdings" panose="05000000000000000000" pitchFamily="2" charset="2"/>
              <a:buChar char="§"/>
            </a:pPr>
            <a:r>
              <a:rPr lang="en-US" sz="2000" dirty="0"/>
              <a:t>Is the Connected Radiation Less then or Greater  than the Heat Load</a:t>
            </a:r>
          </a:p>
          <a:p>
            <a:pPr marL="285750" indent="-285750">
              <a:buFont typeface="Wingdings" panose="05000000000000000000" pitchFamily="2" charset="2"/>
              <a:buChar char="§"/>
            </a:pPr>
            <a:r>
              <a:rPr lang="en-US" sz="2000" dirty="0"/>
              <a:t>What is the System Made up of  (Baseboard, Cast Iron Radiators Air Handlers)</a:t>
            </a:r>
          </a:p>
          <a:p>
            <a:pPr marL="285750" indent="-285750">
              <a:buFont typeface="Wingdings" panose="05000000000000000000" pitchFamily="2" charset="2"/>
              <a:buChar char="§"/>
            </a:pPr>
            <a:r>
              <a:rPr lang="en-US" sz="2000" dirty="0"/>
              <a:t>Is the Boiler a Steam Boiler</a:t>
            </a:r>
          </a:p>
          <a:p>
            <a:pPr marL="285750" indent="-285750">
              <a:buFont typeface="Wingdings" panose="05000000000000000000" pitchFamily="2" charset="2"/>
              <a:buChar char="§"/>
            </a:pPr>
            <a:r>
              <a:rPr lang="en-US" sz="2000" dirty="0"/>
              <a:t>What is the connected Radiation?</a:t>
            </a:r>
          </a:p>
          <a:p>
            <a:pPr marL="285750" indent="-285750">
              <a:buFont typeface="Wingdings" panose="05000000000000000000" pitchFamily="2" charset="2"/>
              <a:buChar char="§"/>
            </a:pPr>
            <a:endParaRPr lang="en-US" sz="2000" dirty="0"/>
          </a:p>
        </p:txBody>
      </p:sp>
      <p:sp>
        <p:nvSpPr>
          <p:cNvPr id="9" name="TextBox 8"/>
          <p:cNvSpPr txBox="1"/>
          <p:nvPr/>
        </p:nvSpPr>
        <p:spPr>
          <a:xfrm>
            <a:off x="2661034" y="2297668"/>
            <a:ext cx="6946132" cy="400110"/>
          </a:xfrm>
          <a:prstGeom prst="rect">
            <a:avLst/>
          </a:prstGeom>
          <a:noFill/>
        </p:spPr>
        <p:txBody>
          <a:bodyPr wrap="none" rtlCol="0">
            <a:spAutoFit/>
          </a:bodyPr>
          <a:lstStyle/>
          <a:p>
            <a:r>
              <a:rPr lang="en-US" sz="2000" dirty="0">
                <a:latin typeface="Bauhaus 93" panose="04030905020B02020C02" pitchFamily="82" charset="0"/>
              </a:rPr>
              <a:t>Questions</a:t>
            </a:r>
            <a:r>
              <a:rPr lang="en-US" sz="2000" b="1" dirty="0">
                <a:latin typeface="Bauhaus 93" panose="04030905020B02020C02" pitchFamily="82" charset="0"/>
              </a:rPr>
              <a:t> that Need to be asked before Choosing the Boiler</a:t>
            </a:r>
          </a:p>
        </p:txBody>
      </p:sp>
    </p:spTree>
    <p:extLst>
      <p:ext uri="{BB962C8B-B14F-4D97-AF65-F5344CB8AC3E}">
        <p14:creationId xmlns:p14="http://schemas.microsoft.com/office/powerpoint/2010/main" val="2317287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2667000" y="1358580"/>
            <a:ext cx="7162800" cy="769441"/>
          </a:xfrm>
          <a:prstGeom prst="rect">
            <a:avLst/>
          </a:prstGeom>
          <a:noFill/>
        </p:spPr>
        <p:txBody>
          <a:bodyPr wrap="square" rtlCol="0">
            <a:spAutoFit/>
          </a:bodyPr>
          <a:lstStyle/>
          <a:p>
            <a:r>
              <a:rPr lang="en-US" sz="4400" dirty="0">
                <a:latin typeface="Bauhaus 93" panose="04030905020B02020C02" pitchFamily="82" charset="0"/>
              </a:rPr>
              <a:t>Choosing the Right Boiler</a:t>
            </a:r>
          </a:p>
        </p:txBody>
      </p:sp>
      <p:sp>
        <p:nvSpPr>
          <p:cNvPr id="2" name="TextBox 1"/>
          <p:cNvSpPr txBox="1"/>
          <p:nvPr/>
        </p:nvSpPr>
        <p:spPr>
          <a:xfrm>
            <a:off x="1679576" y="2754490"/>
            <a:ext cx="8836025" cy="2031325"/>
          </a:xfrm>
          <a:prstGeom prst="rect">
            <a:avLst/>
          </a:prstGeom>
          <a:noFill/>
        </p:spPr>
        <p:txBody>
          <a:bodyPr wrap="square" rtlCol="0">
            <a:spAutoFit/>
          </a:bodyPr>
          <a:lstStyle/>
          <a:p>
            <a:r>
              <a:rPr lang="en-US" dirty="0"/>
              <a:t>Question: If the Buildings or Home Heat Load is Greater then the Connected Radiation  then</a:t>
            </a:r>
          </a:p>
          <a:p>
            <a:r>
              <a:rPr lang="en-US" dirty="0"/>
              <a:t>Is it a Good Application for a Condensing Boiler.</a:t>
            </a:r>
          </a:p>
          <a:p>
            <a:endParaRPr lang="en-US" dirty="0"/>
          </a:p>
          <a:p>
            <a:r>
              <a:rPr lang="en-US" dirty="0"/>
              <a:t>Question: If the Connected Radiation Is Greater then the Heat Load then is this a Good Application For a Condensing Boiler.</a:t>
            </a:r>
          </a:p>
          <a:p>
            <a:endParaRPr lang="en-US" dirty="0"/>
          </a:p>
          <a:p>
            <a:r>
              <a:rPr lang="en-US" dirty="0"/>
              <a:t>  </a:t>
            </a:r>
          </a:p>
        </p:txBody>
      </p:sp>
    </p:spTree>
    <p:extLst>
      <p:ext uri="{BB962C8B-B14F-4D97-AF65-F5344CB8AC3E}">
        <p14:creationId xmlns:p14="http://schemas.microsoft.com/office/powerpoint/2010/main" val="3043710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2819400" y="1351204"/>
            <a:ext cx="7162800" cy="769441"/>
          </a:xfrm>
          <a:prstGeom prst="rect">
            <a:avLst/>
          </a:prstGeom>
          <a:noFill/>
        </p:spPr>
        <p:txBody>
          <a:bodyPr wrap="square" rtlCol="0">
            <a:spAutoFit/>
          </a:bodyPr>
          <a:lstStyle/>
          <a:p>
            <a:r>
              <a:rPr lang="en-US" sz="4400" dirty="0">
                <a:latin typeface="Bauhaus 93" panose="04030905020B02020C02" pitchFamily="82" charset="0"/>
              </a:rPr>
              <a:t>Choosing the Right Boiler</a:t>
            </a:r>
          </a:p>
        </p:txBody>
      </p:sp>
      <p:sp>
        <p:nvSpPr>
          <p:cNvPr id="2" name="TextBox 1"/>
          <p:cNvSpPr txBox="1"/>
          <p:nvPr/>
        </p:nvSpPr>
        <p:spPr>
          <a:xfrm>
            <a:off x="5245876" y="2233459"/>
            <a:ext cx="1776448" cy="400110"/>
          </a:xfrm>
          <a:prstGeom prst="rect">
            <a:avLst/>
          </a:prstGeom>
          <a:noFill/>
        </p:spPr>
        <p:txBody>
          <a:bodyPr wrap="none" rtlCol="0">
            <a:spAutoFit/>
          </a:bodyPr>
          <a:lstStyle/>
          <a:p>
            <a:r>
              <a:rPr lang="en-US" sz="2000" dirty="0">
                <a:latin typeface="Bauhaus 93" panose="04030905020B02020C02" pitchFamily="82" charset="0"/>
              </a:rPr>
              <a:t>Did You Know</a:t>
            </a:r>
          </a:p>
        </p:txBody>
      </p:sp>
      <p:sp>
        <p:nvSpPr>
          <p:cNvPr id="3" name="TextBox 2"/>
          <p:cNvSpPr txBox="1"/>
          <p:nvPr/>
        </p:nvSpPr>
        <p:spPr>
          <a:xfrm>
            <a:off x="1671108" y="3094673"/>
            <a:ext cx="8443850" cy="923330"/>
          </a:xfrm>
          <a:prstGeom prst="rect">
            <a:avLst/>
          </a:prstGeom>
          <a:noFill/>
        </p:spPr>
        <p:txBody>
          <a:bodyPr wrap="none" rtlCol="0">
            <a:spAutoFit/>
          </a:bodyPr>
          <a:lstStyle/>
          <a:p>
            <a:r>
              <a:rPr lang="en-US" dirty="0"/>
              <a:t>That a Condensing boilers efficiency are based on 140 degree supply water Temperature</a:t>
            </a:r>
          </a:p>
          <a:p>
            <a:r>
              <a:rPr lang="en-US" dirty="0"/>
              <a:t>and 120 degree return water temperature and that the higher the supply </a:t>
            </a:r>
          </a:p>
          <a:p>
            <a:r>
              <a:rPr lang="en-US" dirty="0"/>
              <a:t>and return water temperature rises the lower the efficiency.   </a:t>
            </a:r>
          </a:p>
        </p:txBody>
      </p:sp>
    </p:spTree>
    <p:extLst>
      <p:ext uri="{BB962C8B-B14F-4D97-AF65-F5344CB8AC3E}">
        <p14:creationId xmlns:p14="http://schemas.microsoft.com/office/powerpoint/2010/main" val="149727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2819400" y="1351204"/>
            <a:ext cx="7162800" cy="769441"/>
          </a:xfrm>
          <a:prstGeom prst="rect">
            <a:avLst/>
          </a:prstGeom>
          <a:noFill/>
        </p:spPr>
        <p:txBody>
          <a:bodyPr wrap="square" rtlCol="0">
            <a:spAutoFit/>
          </a:bodyPr>
          <a:lstStyle/>
          <a:p>
            <a:r>
              <a:rPr lang="en-US" sz="4400" dirty="0">
                <a:latin typeface="Bauhaus 93" panose="04030905020B02020C02" pitchFamily="82" charset="0"/>
              </a:rPr>
              <a:t>Choosing the Right Boiler</a:t>
            </a:r>
          </a:p>
        </p:txBody>
      </p:sp>
      <p:sp>
        <p:nvSpPr>
          <p:cNvPr id="8" name="TextBox 7"/>
          <p:cNvSpPr txBox="1"/>
          <p:nvPr/>
        </p:nvSpPr>
        <p:spPr>
          <a:xfrm>
            <a:off x="5245876" y="2233459"/>
            <a:ext cx="1776448" cy="400110"/>
          </a:xfrm>
          <a:prstGeom prst="rect">
            <a:avLst/>
          </a:prstGeom>
          <a:noFill/>
        </p:spPr>
        <p:txBody>
          <a:bodyPr wrap="none" rtlCol="0">
            <a:spAutoFit/>
          </a:bodyPr>
          <a:lstStyle/>
          <a:p>
            <a:r>
              <a:rPr lang="en-US" sz="2000" dirty="0">
                <a:latin typeface="Bauhaus 93" panose="04030905020B02020C02" pitchFamily="82" charset="0"/>
              </a:rPr>
              <a:t>Did You Know</a:t>
            </a:r>
          </a:p>
        </p:txBody>
      </p:sp>
      <p:sp>
        <p:nvSpPr>
          <p:cNvPr id="2" name="TextBox 1"/>
          <p:cNvSpPr txBox="1"/>
          <p:nvPr/>
        </p:nvSpPr>
        <p:spPr>
          <a:xfrm>
            <a:off x="3505200" y="3258235"/>
            <a:ext cx="5066900" cy="646331"/>
          </a:xfrm>
          <a:prstGeom prst="rect">
            <a:avLst/>
          </a:prstGeom>
          <a:noFill/>
        </p:spPr>
        <p:txBody>
          <a:bodyPr wrap="none" rtlCol="0">
            <a:spAutoFit/>
          </a:bodyPr>
          <a:lstStyle/>
          <a:p>
            <a:r>
              <a:rPr lang="en-US" dirty="0"/>
              <a:t>That the Highest Efficiency System for a Modcon is </a:t>
            </a:r>
          </a:p>
          <a:p>
            <a:r>
              <a:rPr lang="en-US" dirty="0"/>
              <a:t>     Geothermal, Radiant or a Snowmelt system.</a:t>
            </a:r>
          </a:p>
        </p:txBody>
      </p:sp>
    </p:spTree>
    <p:extLst>
      <p:ext uri="{BB962C8B-B14F-4D97-AF65-F5344CB8AC3E}">
        <p14:creationId xmlns:p14="http://schemas.microsoft.com/office/powerpoint/2010/main" val="2470860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2819400" y="1351204"/>
            <a:ext cx="7162800" cy="769441"/>
          </a:xfrm>
          <a:prstGeom prst="rect">
            <a:avLst/>
          </a:prstGeom>
          <a:noFill/>
        </p:spPr>
        <p:txBody>
          <a:bodyPr wrap="square" rtlCol="0">
            <a:spAutoFit/>
          </a:bodyPr>
          <a:lstStyle/>
          <a:p>
            <a:r>
              <a:rPr lang="en-US" sz="4400" dirty="0">
                <a:latin typeface="Bauhaus 93" panose="04030905020B02020C02" pitchFamily="82" charset="0"/>
              </a:rPr>
              <a:t>Choosing the Right Boiler</a:t>
            </a:r>
          </a:p>
        </p:txBody>
      </p:sp>
      <p:sp>
        <p:nvSpPr>
          <p:cNvPr id="2" name="TextBox 1"/>
          <p:cNvSpPr txBox="1"/>
          <p:nvPr/>
        </p:nvSpPr>
        <p:spPr>
          <a:xfrm>
            <a:off x="2563346" y="2823824"/>
            <a:ext cx="7723654" cy="2031325"/>
          </a:xfrm>
          <a:prstGeom prst="rect">
            <a:avLst/>
          </a:prstGeom>
          <a:noFill/>
        </p:spPr>
        <p:txBody>
          <a:bodyPr wrap="square" rtlCol="0">
            <a:spAutoFit/>
          </a:bodyPr>
          <a:lstStyle/>
          <a:p>
            <a:r>
              <a:rPr lang="en-US" dirty="0"/>
              <a:t>Choosing the right boiler starts with the heat load for the structure.  Once the </a:t>
            </a:r>
          </a:p>
          <a:p>
            <a:r>
              <a:rPr lang="en-US" dirty="0"/>
              <a:t>Heat load has been calculated then the contractor will need to measure the</a:t>
            </a:r>
          </a:p>
          <a:p>
            <a:r>
              <a:rPr lang="en-US" dirty="0"/>
              <a:t>connected radiation. The connected radiation needs to be equal or greater</a:t>
            </a:r>
          </a:p>
          <a:p>
            <a:r>
              <a:rPr lang="en-US" dirty="0"/>
              <a:t>then the heat load calculation for a modcon to heat the structure properly.</a:t>
            </a:r>
          </a:p>
          <a:p>
            <a:r>
              <a:rPr lang="en-US" dirty="0"/>
              <a:t> </a:t>
            </a:r>
          </a:p>
          <a:p>
            <a:r>
              <a:rPr lang="en-US" dirty="0"/>
              <a:t>If the connected radiation BTU’s is lower then the boilers maximum output BTU’s</a:t>
            </a:r>
          </a:p>
          <a:p>
            <a:r>
              <a:rPr lang="en-US" dirty="0"/>
              <a:t>then the structure is not the right application for a modcon boiler.</a:t>
            </a:r>
          </a:p>
        </p:txBody>
      </p:sp>
    </p:spTree>
    <p:extLst>
      <p:ext uri="{BB962C8B-B14F-4D97-AF65-F5344CB8AC3E}">
        <p14:creationId xmlns:p14="http://schemas.microsoft.com/office/powerpoint/2010/main" val="2562202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2819400" y="1351204"/>
            <a:ext cx="7162800" cy="769441"/>
          </a:xfrm>
          <a:prstGeom prst="rect">
            <a:avLst/>
          </a:prstGeom>
          <a:noFill/>
        </p:spPr>
        <p:txBody>
          <a:bodyPr wrap="square" rtlCol="0">
            <a:spAutoFit/>
          </a:bodyPr>
          <a:lstStyle/>
          <a:p>
            <a:r>
              <a:rPr lang="en-US" sz="4400" dirty="0">
                <a:latin typeface="Bauhaus 93" panose="04030905020B02020C02" pitchFamily="82" charset="0"/>
              </a:rPr>
              <a:t>Choosing the Right Boiler</a:t>
            </a:r>
          </a:p>
        </p:txBody>
      </p:sp>
      <p:sp>
        <p:nvSpPr>
          <p:cNvPr id="2" name="TextBox 1"/>
          <p:cNvSpPr txBox="1"/>
          <p:nvPr/>
        </p:nvSpPr>
        <p:spPr>
          <a:xfrm>
            <a:off x="2743200" y="2819400"/>
            <a:ext cx="7162800" cy="1754326"/>
          </a:xfrm>
          <a:prstGeom prst="rect">
            <a:avLst/>
          </a:prstGeom>
          <a:noFill/>
        </p:spPr>
        <p:txBody>
          <a:bodyPr wrap="square" rtlCol="0">
            <a:spAutoFit/>
          </a:bodyPr>
          <a:lstStyle/>
          <a:p>
            <a:r>
              <a:rPr lang="en-US" dirty="0"/>
              <a:t>If there is no way to increase the connected radiation by adding </a:t>
            </a:r>
          </a:p>
          <a:p>
            <a:r>
              <a:rPr lang="en-US" dirty="0"/>
              <a:t>baseboard or a radiator then the better alternative would be a cast iron boiler.</a:t>
            </a:r>
          </a:p>
          <a:p>
            <a:endParaRPr lang="en-US" dirty="0"/>
          </a:p>
          <a:p>
            <a:r>
              <a:rPr lang="en-US" dirty="0"/>
              <a:t>With a cast iron boiler you can increase the boilers supply water temperature to overcome the lower BTU’s of the connected radiation. </a:t>
            </a:r>
          </a:p>
        </p:txBody>
      </p:sp>
    </p:spTree>
    <p:extLst>
      <p:ext uri="{BB962C8B-B14F-4D97-AF65-F5344CB8AC3E}">
        <p14:creationId xmlns:p14="http://schemas.microsoft.com/office/powerpoint/2010/main" val="3395429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2819400" y="1351204"/>
            <a:ext cx="7162800" cy="769441"/>
          </a:xfrm>
          <a:prstGeom prst="rect">
            <a:avLst/>
          </a:prstGeom>
          <a:noFill/>
        </p:spPr>
        <p:txBody>
          <a:bodyPr wrap="square" rtlCol="0">
            <a:spAutoFit/>
          </a:bodyPr>
          <a:lstStyle/>
          <a:p>
            <a:r>
              <a:rPr lang="en-US" sz="4400" dirty="0">
                <a:latin typeface="Bauhaus 93" panose="04030905020B02020C02" pitchFamily="82" charset="0"/>
              </a:rPr>
              <a:t>Choosing the Right Boiler</a:t>
            </a:r>
          </a:p>
        </p:txBody>
      </p:sp>
      <p:sp>
        <p:nvSpPr>
          <p:cNvPr id="2" name="TextBox 1"/>
          <p:cNvSpPr txBox="1"/>
          <p:nvPr/>
        </p:nvSpPr>
        <p:spPr>
          <a:xfrm>
            <a:off x="2525148" y="2743201"/>
            <a:ext cx="7560788" cy="2031325"/>
          </a:xfrm>
          <a:prstGeom prst="rect">
            <a:avLst/>
          </a:prstGeom>
          <a:noFill/>
        </p:spPr>
        <p:txBody>
          <a:bodyPr wrap="none" rtlCol="0">
            <a:spAutoFit/>
          </a:bodyPr>
          <a:lstStyle/>
          <a:p>
            <a:r>
              <a:rPr lang="en-US" dirty="0"/>
              <a:t>The maximum supply water temperature for a modcon boiler  is 185 degrees F</a:t>
            </a:r>
          </a:p>
          <a:p>
            <a:endParaRPr lang="en-US" dirty="0"/>
          </a:p>
          <a:p>
            <a:r>
              <a:rPr lang="en-US" dirty="0"/>
              <a:t>The maximum supply water temperature for a cast iron boiler is  220 degrees F</a:t>
            </a:r>
          </a:p>
          <a:p>
            <a:endParaRPr lang="en-US" dirty="0"/>
          </a:p>
          <a:p>
            <a:r>
              <a:rPr lang="en-US" dirty="0"/>
              <a:t>A majority of all hydronic systems are designed around a 20 degree Delta T</a:t>
            </a:r>
          </a:p>
          <a:p>
            <a:endParaRPr lang="en-US" dirty="0"/>
          </a:p>
          <a:p>
            <a:r>
              <a:rPr lang="en-US" dirty="0"/>
              <a:t>Radiant heating is designed at a 8 – 12 degree Delta T </a:t>
            </a:r>
          </a:p>
        </p:txBody>
      </p:sp>
    </p:spTree>
    <p:extLst>
      <p:ext uri="{BB962C8B-B14F-4D97-AF65-F5344CB8AC3E}">
        <p14:creationId xmlns:p14="http://schemas.microsoft.com/office/powerpoint/2010/main" val="1593789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p:cNvSpPr txBox="1"/>
          <p:nvPr/>
        </p:nvSpPr>
        <p:spPr>
          <a:xfrm>
            <a:off x="3791952" y="1509119"/>
            <a:ext cx="4684296" cy="769441"/>
          </a:xfrm>
          <a:prstGeom prst="rect">
            <a:avLst/>
          </a:prstGeom>
          <a:noFill/>
        </p:spPr>
        <p:txBody>
          <a:bodyPr wrap="none" rtlCol="0">
            <a:spAutoFit/>
          </a:bodyPr>
          <a:lstStyle/>
          <a:p>
            <a:r>
              <a:rPr lang="en-US" sz="4400" dirty="0">
                <a:latin typeface="Bauhaus 93" panose="04030905020B02020C02" pitchFamily="82" charset="0"/>
              </a:rPr>
              <a:t>Near Boiler Piping</a:t>
            </a:r>
          </a:p>
        </p:txBody>
      </p:sp>
      <p:sp>
        <p:nvSpPr>
          <p:cNvPr id="3" name="TextBox 2"/>
          <p:cNvSpPr txBox="1"/>
          <p:nvPr/>
        </p:nvSpPr>
        <p:spPr>
          <a:xfrm>
            <a:off x="2209800" y="2667001"/>
            <a:ext cx="7611838" cy="2031325"/>
          </a:xfrm>
          <a:prstGeom prst="rect">
            <a:avLst/>
          </a:prstGeom>
          <a:noFill/>
        </p:spPr>
        <p:txBody>
          <a:bodyPr wrap="square" rtlCol="0">
            <a:spAutoFit/>
          </a:bodyPr>
          <a:lstStyle/>
          <a:p>
            <a:r>
              <a:rPr lang="en-US" dirty="0"/>
              <a:t>Near boiler piping is a problem primarily with modcon boilers. The pipe size from the boiler is to supply water at a calculated GPM and foot of head just for the boiler heat exchanger.</a:t>
            </a:r>
          </a:p>
          <a:p>
            <a:endParaRPr lang="en-US" dirty="0"/>
          </a:p>
          <a:p>
            <a:r>
              <a:rPr lang="en-US" dirty="0"/>
              <a:t>The near boiler piping size (GPM/BTU’s) needs to equal the BTU’s for the  output for the boiler. This is the same for cast ion boilers.</a:t>
            </a:r>
          </a:p>
          <a:p>
            <a:endParaRPr lang="en-US" dirty="0"/>
          </a:p>
        </p:txBody>
      </p:sp>
    </p:spTree>
    <p:extLst>
      <p:ext uri="{BB962C8B-B14F-4D97-AF65-F5344CB8AC3E}">
        <p14:creationId xmlns:p14="http://schemas.microsoft.com/office/powerpoint/2010/main" val="3935343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3791952" y="1509119"/>
            <a:ext cx="4684296" cy="769441"/>
          </a:xfrm>
          <a:prstGeom prst="rect">
            <a:avLst/>
          </a:prstGeom>
          <a:noFill/>
        </p:spPr>
        <p:txBody>
          <a:bodyPr wrap="none" rtlCol="0">
            <a:spAutoFit/>
          </a:bodyPr>
          <a:lstStyle/>
          <a:p>
            <a:r>
              <a:rPr lang="en-US" sz="4400" dirty="0">
                <a:latin typeface="Bauhaus 93" panose="04030905020B02020C02" pitchFamily="82" charset="0"/>
              </a:rPr>
              <a:t>Near Boiler Piping</a:t>
            </a:r>
          </a:p>
        </p:txBody>
      </p:sp>
      <p:sp>
        <p:nvSpPr>
          <p:cNvPr id="2" name="TextBox 1"/>
          <p:cNvSpPr txBox="1"/>
          <p:nvPr/>
        </p:nvSpPr>
        <p:spPr>
          <a:xfrm>
            <a:off x="3911120" y="2533428"/>
            <a:ext cx="4445961" cy="369332"/>
          </a:xfrm>
          <a:prstGeom prst="rect">
            <a:avLst/>
          </a:prstGeom>
          <a:noFill/>
        </p:spPr>
        <p:txBody>
          <a:bodyPr wrap="none" rtlCol="0">
            <a:spAutoFit/>
          </a:bodyPr>
          <a:lstStyle/>
          <a:p>
            <a:r>
              <a:rPr lang="en-US" dirty="0"/>
              <a:t>How do we get to the numbers you might ask</a:t>
            </a:r>
          </a:p>
        </p:txBody>
      </p:sp>
      <p:sp>
        <p:nvSpPr>
          <p:cNvPr id="3" name="TextBox 2"/>
          <p:cNvSpPr txBox="1"/>
          <p:nvPr/>
        </p:nvSpPr>
        <p:spPr>
          <a:xfrm>
            <a:off x="5725174" y="3035869"/>
            <a:ext cx="817853" cy="369332"/>
          </a:xfrm>
          <a:prstGeom prst="rect">
            <a:avLst/>
          </a:prstGeom>
          <a:noFill/>
        </p:spPr>
        <p:txBody>
          <a:bodyPr wrap="none" rtlCol="0">
            <a:spAutoFit/>
          </a:bodyPr>
          <a:lstStyle/>
          <a:p>
            <a:r>
              <a:rPr lang="en-US" dirty="0"/>
              <a:t>Simple</a:t>
            </a:r>
          </a:p>
        </p:txBody>
      </p:sp>
      <p:sp>
        <p:nvSpPr>
          <p:cNvPr id="29" name="TextBox 28"/>
          <p:cNvSpPr txBox="1"/>
          <p:nvPr/>
        </p:nvSpPr>
        <p:spPr>
          <a:xfrm>
            <a:off x="5486399" y="3563035"/>
            <a:ext cx="1295400" cy="646331"/>
          </a:xfrm>
          <a:prstGeom prst="rect">
            <a:avLst/>
          </a:prstGeom>
          <a:noFill/>
        </p:spPr>
        <p:txBody>
          <a:bodyPr wrap="square" rtlCol="0">
            <a:spAutoFit/>
          </a:bodyPr>
          <a:lstStyle/>
          <a:p>
            <a:r>
              <a:rPr lang="en-US" sz="3600" b="1" dirty="0"/>
              <a:t>BTUH</a:t>
            </a:r>
          </a:p>
        </p:txBody>
      </p:sp>
      <p:cxnSp>
        <p:nvCxnSpPr>
          <p:cNvPr id="31" name="Straight Connector 30"/>
          <p:cNvCxnSpPr/>
          <p:nvPr/>
        </p:nvCxnSpPr>
        <p:spPr>
          <a:xfrm>
            <a:off x="5486400" y="4209365"/>
            <a:ext cx="1295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067141" y="4209366"/>
            <a:ext cx="2133918" cy="646331"/>
          </a:xfrm>
          <a:prstGeom prst="rect">
            <a:avLst/>
          </a:prstGeom>
          <a:noFill/>
        </p:spPr>
        <p:txBody>
          <a:bodyPr wrap="none" rtlCol="0">
            <a:spAutoFit/>
          </a:bodyPr>
          <a:lstStyle/>
          <a:p>
            <a:r>
              <a:rPr lang="en-US" sz="3600" dirty="0">
                <a:latin typeface="DFKai-SB"/>
                <a:ea typeface="DFKai-SB"/>
                <a:sym typeface="Symbol"/>
              </a:rPr>
              <a:t> X 500</a:t>
            </a:r>
            <a:endParaRPr lang="en-US" sz="3600" dirty="0"/>
          </a:p>
        </p:txBody>
      </p:sp>
    </p:spTree>
    <p:extLst>
      <p:ext uri="{BB962C8B-B14F-4D97-AF65-F5344CB8AC3E}">
        <p14:creationId xmlns:p14="http://schemas.microsoft.com/office/powerpoint/2010/main" val="3252147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p:cNvSpPr txBox="1"/>
          <p:nvPr/>
        </p:nvSpPr>
        <p:spPr>
          <a:xfrm>
            <a:off x="3791952" y="1509119"/>
            <a:ext cx="4684296" cy="769441"/>
          </a:xfrm>
          <a:prstGeom prst="rect">
            <a:avLst/>
          </a:prstGeom>
          <a:noFill/>
        </p:spPr>
        <p:txBody>
          <a:bodyPr wrap="none" rtlCol="0">
            <a:spAutoFit/>
          </a:bodyPr>
          <a:lstStyle/>
          <a:p>
            <a:r>
              <a:rPr lang="en-US" sz="4400" dirty="0">
                <a:latin typeface="Bauhaus 93" panose="04030905020B02020C02" pitchFamily="82" charset="0"/>
              </a:rPr>
              <a:t>Near Boiler Piping</a:t>
            </a:r>
          </a:p>
        </p:txBody>
      </p:sp>
      <p:sp>
        <p:nvSpPr>
          <p:cNvPr id="2" name="TextBox 1"/>
          <p:cNvSpPr txBox="1"/>
          <p:nvPr/>
        </p:nvSpPr>
        <p:spPr>
          <a:xfrm>
            <a:off x="2895600" y="2590801"/>
            <a:ext cx="6978162" cy="2246769"/>
          </a:xfrm>
          <a:prstGeom prst="rect">
            <a:avLst/>
          </a:prstGeom>
          <a:noFill/>
        </p:spPr>
        <p:txBody>
          <a:bodyPr wrap="square" rtlCol="0">
            <a:spAutoFit/>
          </a:bodyPr>
          <a:lstStyle/>
          <a:p>
            <a:r>
              <a:rPr lang="en-US" sz="2800" dirty="0"/>
              <a:t>BTUH – Is the Output of the Boiler</a:t>
            </a:r>
          </a:p>
          <a:p>
            <a:endParaRPr lang="en-US" sz="2800" dirty="0"/>
          </a:p>
          <a:p>
            <a:r>
              <a:rPr lang="en-US" sz="2800" dirty="0">
                <a:sym typeface="Symbol"/>
              </a:rPr>
              <a:t> - Is how much Temperature is Lost</a:t>
            </a:r>
          </a:p>
          <a:p>
            <a:endParaRPr lang="en-US" sz="2800" dirty="0">
              <a:sym typeface="Symbol"/>
            </a:endParaRPr>
          </a:p>
          <a:p>
            <a:r>
              <a:rPr lang="en-US" sz="2800" dirty="0">
                <a:sym typeface="Symbol"/>
              </a:rPr>
              <a:t>500 -  1 Pound of Water 1 Degree in 1 Hour </a:t>
            </a:r>
            <a:endParaRPr lang="en-US" sz="2800" dirty="0"/>
          </a:p>
        </p:txBody>
      </p:sp>
    </p:spTree>
    <p:extLst>
      <p:ext uri="{BB962C8B-B14F-4D97-AF65-F5344CB8AC3E}">
        <p14:creationId xmlns:p14="http://schemas.microsoft.com/office/powerpoint/2010/main" val="161349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3791952" y="1509119"/>
            <a:ext cx="4684296" cy="769441"/>
          </a:xfrm>
          <a:prstGeom prst="rect">
            <a:avLst/>
          </a:prstGeom>
          <a:noFill/>
        </p:spPr>
        <p:txBody>
          <a:bodyPr wrap="none" rtlCol="0">
            <a:spAutoFit/>
          </a:bodyPr>
          <a:lstStyle/>
          <a:p>
            <a:r>
              <a:rPr lang="en-US" sz="4400" dirty="0">
                <a:latin typeface="Bauhaus 93" panose="04030905020B02020C02" pitchFamily="82" charset="0"/>
              </a:rPr>
              <a:t>Near Boiler Piping</a:t>
            </a:r>
          </a:p>
        </p:txBody>
      </p:sp>
      <p:sp>
        <p:nvSpPr>
          <p:cNvPr id="2" name="Rectangle 1"/>
          <p:cNvSpPr/>
          <p:nvPr/>
        </p:nvSpPr>
        <p:spPr>
          <a:xfrm>
            <a:off x="1831976" y="3048000"/>
            <a:ext cx="8607425" cy="1938992"/>
          </a:xfrm>
          <a:prstGeom prst="rect">
            <a:avLst/>
          </a:prstGeom>
        </p:spPr>
        <p:txBody>
          <a:bodyPr wrap="square">
            <a:spAutoFit/>
          </a:bodyPr>
          <a:lstStyle/>
          <a:p>
            <a:r>
              <a:rPr lang="en-US" sz="2000" dirty="0"/>
              <a:t> 500 is  a shortcut representing the weight of one gallon of water (8.33 pounds), times 60 minutes  in an hour, times the specific heat characteristic of the fluid (1 for 100 percent water). It takes 1 Btu to raise the temperature of 1 pound of water 1 degree in 1 hour.</a:t>
            </a:r>
          </a:p>
          <a:p>
            <a:r>
              <a:rPr lang="en-US" sz="2000" dirty="0"/>
              <a:t>8.33 x 60 x 1 = 499.8 (500)</a:t>
            </a:r>
          </a:p>
          <a:p>
            <a:r>
              <a:rPr lang="en-US" sz="2000" dirty="0"/>
              <a:t> </a:t>
            </a:r>
          </a:p>
        </p:txBody>
      </p:sp>
      <p:sp>
        <p:nvSpPr>
          <p:cNvPr id="3" name="TextBox 2"/>
          <p:cNvSpPr txBox="1"/>
          <p:nvPr/>
        </p:nvSpPr>
        <p:spPr>
          <a:xfrm>
            <a:off x="4724401" y="2362200"/>
            <a:ext cx="2573461" cy="369332"/>
          </a:xfrm>
          <a:prstGeom prst="rect">
            <a:avLst/>
          </a:prstGeom>
          <a:noFill/>
        </p:spPr>
        <p:txBody>
          <a:bodyPr wrap="none" rtlCol="0">
            <a:spAutoFit/>
          </a:bodyPr>
          <a:lstStyle/>
          <a:p>
            <a:r>
              <a:rPr lang="en-US" dirty="0"/>
              <a:t>What the Numbers Mean</a:t>
            </a:r>
          </a:p>
        </p:txBody>
      </p:sp>
    </p:spTree>
    <p:extLst>
      <p:ext uri="{BB962C8B-B14F-4D97-AF65-F5344CB8AC3E}">
        <p14:creationId xmlns:p14="http://schemas.microsoft.com/office/powerpoint/2010/main" val="3707812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4151434" y="2602523"/>
            <a:ext cx="3965331" cy="2677656"/>
          </a:xfrm>
          <a:prstGeom prst="rect">
            <a:avLst/>
          </a:prstGeom>
        </p:spPr>
        <p:txBody>
          <a:bodyPr wrap="square">
            <a:spAutoFit/>
          </a:bodyPr>
          <a:lstStyle/>
          <a:p>
            <a:r>
              <a:rPr lang="en-US" sz="2400" dirty="0"/>
              <a:t>GPM = Btuh/ ΔT X 500</a:t>
            </a:r>
          </a:p>
          <a:p>
            <a:endParaRPr lang="en-US" sz="2400" dirty="0"/>
          </a:p>
          <a:p>
            <a:r>
              <a:rPr lang="en-US" sz="2400" dirty="0"/>
              <a:t> GPM = 70,500 / 20 X 500</a:t>
            </a:r>
          </a:p>
          <a:p>
            <a:endParaRPr lang="en-US" sz="2400" dirty="0"/>
          </a:p>
          <a:p>
            <a:r>
              <a:rPr lang="en-US" sz="2400" dirty="0"/>
              <a:t> GPM = 70,500/10,000 </a:t>
            </a:r>
          </a:p>
          <a:p>
            <a:endParaRPr lang="en-US" sz="2400" dirty="0"/>
          </a:p>
          <a:p>
            <a:r>
              <a:rPr lang="en-US" sz="2400" dirty="0"/>
              <a:t>GPM = 7.1</a:t>
            </a:r>
          </a:p>
        </p:txBody>
      </p:sp>
      <p:sp>
        <p:nvSpPr>
          <p:cNvPr id="7" name="TextBox 6"/>
          <p:cNvSpPr txBox="1"/>
          <p:nvPr/>
        </p:nvSpPr>
        <p:spPr>
          <a:xfrm>
            <a:off x="3791952" y="1509119"/>
            <a:ext cx="4684296" cy="769441"/>
          </a:xfrm>
          <a:prstGeom prst="rect">
            <a:avLst/>
          </a:prstGeom>
          <a:noFill/>
        </p:spPr>
        <p:txBody>
          <a:bodyPr wrap="none" rtlCol="0">
            <a:spAutoFit/>
          </a:bodyPr>
          <a:lstStyle/>
          <a:p>
            <a:r>
              <a:rPr lang="en-US" sz="4400" dirty="0">
                <a:latin typeface="Bauhaus 93" panose="04030905020B02020C02" pitchFamily="82" charset="0"/>
              </a:rPr>
              <a:t>Near Boiler Piping</a:t>
            </a:r>
          </a:p>
        </p:txBody>
      </p:sp>
    </p:spTree>
    <p:extLst>
      <p:ext uri="{BB962C8B-B14F-4D97-AF65-F5344CB8AC3E}">
        <p14:creationId xmlns:p14="http://schemas.microsoft.com/office/powerpoint/2010/main" val="3635354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p:cNvSpPr txBox="1"/>
          <p:nvPr/>
        </p:nvSpPr>
        <p:spPr>
          <a:xfrm>
            <a:off x="3791952" y="1509119"/>
            <a:ext cx="4684296" cy="769441"/>
          </a:xfrm>
          <a:prstGeom prst="rect">
            <a:avLst/>
          </a:prstGeom>
          <a:noFill/>
        </p:spPr>
        <p:txBody>
          <a:bodyPr wrap="none" rtlCol="0">
            <a:spAutoFit/>
          </a:bodyPr>
          <a:lstStyle/>
          <a:p>
            <a:r>
              <a:rPr lang="en-US" sz="4400" dirty="0">
                <a:latin typeface="Bauhaus 93" panose="04030905020B02020C02" pitchFamily="82" charset="0"/>
              </a:rPr>
              <a:t>Near Boiler Piping</a:t>
            </a:r>
          </a:p>
        </p:txBody>
      </p:sp>
      <p:sp>
        <p:nvSpPr>
          <p:cNvPr id="2" name="TextBox 1"/>
          <p:cNvSpPr txBox="1"/>
          <p:nvPr/>
        </p:nvSpPr>
        <p:spPr>
          <a:xfrm>
            <a:off x="2362200" y="2971800"/>
            <a:ext cx="7924800" cy="1631216"/>
          </a:xfrm>
          <a:prstGeom prst="rect">
            <a:avLst/>
          </a:prstGeom>
          <a:noFill/>
        </p:spPr>
        <p:txBody>
          <a:bodyPr wrap="square" rtlCol="0">
            <a:spAutoFit/>
          </a:bodyPr>
          <a:lstStyle/>
          <a:p>
            <a:r>
              <a:rPr lang="en-US" sz="2000" dirty="0"/>
              <a:t>Pressure is measured in  Pounds Per Square Inch (PSI).  One column of water 2.31 feet, or 28 inches high will have a pressure of 1 PSI at the bottom.</a:t>
            </a:r>
          </a:p>
          <a:p>
            <a:endParaRPr lang="en-US" sz="2000" dirty="0"/>
          </a:p>
          <a:p>
            <a:r>
              <a:rPr lang="en-US" sz="2000" dirty="0"/>
              <a:t>1 PSI = 2.31 Foot of head</a:t>
            </a:r>
          </a:p>
        </p:txBody>
      </p:sp>
      <p:sp>
        <p:nvSpPr>
          <p:cNvPr id="8" name="TextBox 7"/>
          <p:cNvSpPr txBox="1"/>
          <p:nvPr/>
        </p:nvSpPr>
        <p:spPr>
          <a:xfrm>
            <a:off x="4490520" y="2307867"/>
            <a:ext cx="3439561" cy="400110"/>
          </a:xfrm>
          <a:prstGeom prst="rect">
            <a:avLst/>
          </a:prstGeom>
          <a:noFill/>
        </p:spPr>
        <p:txBody>
          <a:bodyPr wrap="square" rtlCol="0">
            <a:spAutoFit/>
          </a:bodyPr>
          <a:lstStyle/>
          <a:p>
            <a:r>
              <a:rPr lang="en-US" sz="2000" dirty="0"/>
              <a:t>Converting  PSI to Head Loss</a:t>
            </a:r>
          </a:p>
        </p:txBody>
      </p:sp>
    </p:spTree>
    <p:extLst>
      <p:ext uri="{BB962C8B-B14F-4D97-AF65-F5344CB8AC3E}">
        <p14:creationId xmlns:p14="http://schemas.microsoft.com/office/powerpoint/2010/main" val="8428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p:cNvSpPr txBox="1"/>
          <p:nvPr/>
        </p:nvSpPr>
        <p:spPr>
          <a:xfrm>
            <a:off x="3791952" y="1509119"/>
            <a:ext cx="4684296" cy="769441"/>
          </a:xfrm>
          <a:prstGeom prst="rect">
            <a:avLst/>
          </a:prstGeom>
          <a:noFill/>
        </p:spPr>
        <p:txBody>
          <a:bodyPr wrap="none" rtlCol="0">
            <a:spAutoFit/>
          </a:bodyPr>
          <a:lstStyle/>
          <a:p>
            <a:r>
              <a:rPr lang="en-US" sz="4400" dirty="0">
                <a:latin typeface="Bauhaus 93" panose="04030905020B02020C02" pitchFamily="82" charset="0"/>
              </a:rPr>
              <a:t>Near Boiler Piping</a:t>
            </a:r>
          </a:p>
        </p:txBody>
      </p:sp>
      <p:sp>
        <p:nvSpPr>
          <p:cNvPr id="2" name="TextBox 1"/>
          <p:cNvSpPr txBox="1"/>
          <p:nvPr/>
        </p:nvSpPr>
        <p:spPr>
          <a:xfrm>
            <a:off x="5231674" y="2282841"/>
            <a:ext cx="1804853" cy="400110"/>
          </a:xfrm>
          <a:prstGeom prst="rect">
            <a:avLst/>
          </a:prstGeom>
          <a:noFill/>
        </p:spPr>
        <p:txBody>
          <a:bodyPr wrap="none" rtlCol="0">
            <a:spAutoFit/>
          </a:bodyPr>
          <a:lstStyle/>
          <a:p>
            <a:r>
              <a:rPr lang="en-US" sz="2000" dirty="0"/>
              <a:t>Zone Head Loss</a:t>
            </a:r>
          </a:p>
        </p:txBody>
      </p:sp>
      <p:sp>
        <p:nvSpPr>
          <p:cNvPr id="3" name="TextBox 2"/>
          <p:cNvSpPr txBox="1"/>
          <p:nvPr/>
        </p:nvSpPr>
        <p:spPr>
          <a:xfrm>
            <a:off x="1679576" y="2819400"/>
            <a:ext cx="8302624" cy="1631216"/>
          </a:xfrm>
          <a:prstGeom prst="rect">
            <a:avLst/>
          </a:prstGeom>
          <a:noFill/>
        </p:spPr>
        <p:txBody>
          <a:bodyPr wrap="square" rtlCol="0">
            <a:spAutoFit/>
          </a:bodyPr>
          <a:lstStyle/>
          <a:p>
            <a:r>
              <a:rPr lang="en-US" sz="2000" dirty="0"/>
              <a:t>                                                          What is Head Loss</a:t>
            </a:r>
          </a:p>
          <a:p>
            <a:endParaRPr lang="en-US" sz="2000" dirty="0"/>
          </a:p>
          <a:p>
            <a:r>
              <a:rPr lang="en-US" sz="2000" dirty="0"/>
              <a:t>Head Loss is the  resistance in a piping circuit.  Fittings and Valves produce pressure drop in a system equivalent to a few feet of pipe. To accommodate basic fittings and valves multiply the total length of pipe by 1.5. </a:t>
            </a:r>
          </a:p>
        </p:txBody>
      </p:sp>
    </p:spTree>
    <p:extLst>
      <p:ext uri="{BB962C8B-B14F-4D97-AF65-F5344CB8AC3E}">
        <p14:creationId xmlns:p14="http://schemas.microsoft.com/office/powerpoint/2010/main" val="1453192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p:cNvSpPr txBox="1"/>
          <p:nvPr/>
        </p:nvSpPr>
        <p:spPr>
          <a:xfrm>
            <a:off x="3791952" y="1509119"/>
            <a:ext cx="4684296" cy="769441"/>
          </a:xfrm>
          <a:prstGeom prst="rect">
            <a:avLst/>
          </a:prstGeom>
          <a:noFill/>
        </p:spPr>
        <p:txBody>
          <a:bodyPr wrap="none" rtlCol="0">
            <a:spAutoFit/>
          </a:bodyPr>
          <a:lstStyle/>
          <a:p>
            <a:r>
              <a:rPr lang="en-US" sz="4400" dirty="0">
                <a:latin typeface="Bauhaus 93" panose="04030905020B02020C02" pitchFamily="82" charset="0"/>
              </a:rPr>
              <a:t>Near Boiler Piping</a:t>
            </a:r>
          </a:p>
        </p:txBody>
      </p:sp>
      <p:sp>
        <p:nvSpPr>
          <p:cNvPr id="8" name="TextBox 7"/>
          <p:cNvSpPr txBox="1"/>
          <p:nvPr/>
        </p:nvSpPr>
        <p:spPr>
          <a:xfrm>
            <a:off x="5231674" y="2282841"/>
            <a:ext cx="1804853" cy="400110"/>
          </a:xfrm>
          <a:prstGeom prst="rect">
            <a:avLst/>
          </a:prstGeom>
          <a:noFill/>
        </p:spPr>
        <p:txBody>
          <a:bodyPr wrap="none" rtlCol="0">
            <a:spAutoFit/>
          </a:bodyPr>
          <a:lstStyle/>
          <a:p>
            <a:r>
              <a:rPr lang="en-US" sz="2000" dirty="0"/>
              <a:t>Zone Head Loss</a:t>
            </a:r>
          </a:p>
        </p:txBody>
      </p:sp>
      <p:sp>
        <p:nvSpPr>
          <p:cNvPr id="2" name="TextBox 1"/>
          <p:cNvSpPr txBox="1"/>
          <p:nvPr/>
        </p:nvSpPr>
        <p:spPr>
          <a:xfrm>
            <a:off x="1893901" y="3228945"/>
            <a:ext cx="8555099" cy="1631216"/>
          </a:xfrm>
          <a:prstGeom prst="rect">
            <a:avLst/>
          </a:prstGeom>
          <a:noFill/>
        </p:spPr>
        <p:txBody>
          <a:bodyPr wrap="none" rtlCol="0">
            <a:spAutoFit/>
          </a:bodyPr>
          <a:lstStyle/>
          <a:p>
            <a:r>
              <a:rPr lang="en-US" sz="2000" dirty="0"/>
              <a:t>Once we know the total length multiplied by 1.5 then you take that number and </a:t>
            </a:r>
          </a:p>
          <a:p>
            <a:r>
              <a:rPr lang="en-US" sz="2000" dirty="0"/>
              <a:t>Multiply by .04. (Pipe </a:t>
            </a:r>
            <a:r>
              <a:rPr lang="en-US" sz="2000"/>
              <a:t>Friction Value)</a:t>
            </a:r>
            <a:endParaRPr lang="en-US" sz="2000" dirty="0"/>
          </a:p>
          <a:p>
            <a:endParaRPr lang="en-US" sz="2000" dirty="0"/>
          </a:p>
          <a:p>
            <a:r>
              <a:rPr lang="en-US" sz="2000" dirty="0"/>
              <a:t>.04 is four foot of head per 100 feet of copper pipe The Head number applies </a:t>
            </a:r>
          </a:p>
          <a:p>
            <a:r>
              <a:rPr lang="en-US" sz="2000" dirty="0"/>
              <a:t>As long the right pipe size is chosen for 2-4 feet per second.</a:t>
            </a:r>
          </a:p>
        </p:txBody>
      </p:sp>
    </p:spTree>
    <p:extLst>
      <p:ext uri="{BB962C8B-B14F-4D97-AF65-F5344CB8AC3E}">
        <p14:creationId xmlns:p14="http://schemas.microsoft.com/office/powerpoint/2010/main" val="1684366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p:cNvSpPr txBox="1"/>
          <p:nvPr/>
        </p:nvSpPr>
        <p:spPr>
          <a:xfrm>
            <a:off x="3791952" y="1509119"/>
            <a:ext cx="4684296" cy="769441"/>
          </a:xfrm>
          <a:prstGeom prst="rect">
            <a:avLst/>
          </a:prstGeom>
          <a:noFill/>
        </p:spPr>
        <p:txBody>
          <a:bodyPr wrap="none" rtlCol="0">
            <a:spAutoFit/>
          </a:bodyPr>
          <a:lstStyle/>
          <a:p>
            <a:r>
              <a:rPr lang="en-US" sz="4400" dirty="0">
                <a:latin typeface="Bauhaus 93" panose="04030905020B02020C02" pitchFamily="82" charset="0"/>
              </a:rPr>
              <a:t>Near Boiler Piping</a:t>
            </a:r>
          </a:p>
        </p:txBody>
      </p:sp>
      <p:sp>
        <p:nvSpPr>
          <p:cNvPr id="8" name="TextBox 7"/>
          <p:cNvSpPr txBox="1"/>
          <p:nvPr/>
        </p:nvSpPr>
        <p:spPr>
          <a:xfrm>
            <a:off x="5231674" y="2282841"/>
            <a:ext cx="1804853" cy="400110"/>
          </a:xfrm>
          <a:prstGeom prst="rect">
            <a:avLst/>
          </a:prstGeom>
          <a:noFill/>
        </p:spPr>
        <p:txBody>
          <a:bodyPr wrap="none" rtlCol="0">
            <a:spAutoFit/>
          </a:bodyPr>
          <a:lstStyle/>
          <a:p>
            <a:r>
              <a:rPr lang="en-US" sz="2000" dirty="0"/>
              <a:t>Zone Head Loss</a:t>
            </a:r>
          </a:p>
        </p:txBody>
      </p:sp>
      <p:sp>
        <p:nvSpPr>
          <p:cNvPr id="2" name="TextBox 1"/>
          <p:cNvSpPr txBox="1"/>
          <p:nvPr/>
        </p:nvSpPr>
        <p:spPr>
          <a:xfrm>
            <a:off x="3124200" y="2952691"/>
            <a:ext cx="6429196" cy="1015663"/>
          </a:xfrm>
          <a:prstGeom prst="rect">
            <a:avLst/>
          </a:prstGeom>
          <a:noFill/>
        </p:spPr>
        <p:txBody>
          <a:bodyPr wrap="none" rtlCol="0">
            <a:spAutoFit/>
          </a:bodyPr>
          <a:lstStyle/>
          <a:p>
            <a:r>
              <a:rPr lang="en-US" sz="2000" dirty="0"/>
              <a:t>If the zone is 100 foot  this is what the math would look like.</a:t>
            </a:r>
          </a:p>
          <a:p>
            <a:endParaRPr lang="en-US" sz="2000" dirty="0"/>
          </a:p>
          <a:p>
            <a:r>
              <a:rPr lang="en-US" sz="2000" dirty="0"/>
              <a:t>         Head = 100 foot X 1.5 X .04 = 6 foot of Head</a:t>
            </a:r>
          </a:p>
        </p:txBody>
      </p:sp>
    </p:spTree>
    <p:extLst>
      <p:ext uri="{BB962C8B-B14F-4D97-AF65-F5344CB8AC3E}">
        <p14:creationId xmlns:p14="http://schemas.microsoft.com/office/powerpoint/2010/main" val="263018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p:cNvSpPr txBox="1"/>
          <p:nvPr/>
        </p:nvSpPr>
        <p:spPr>
          <a:xfrm>
            <a:off x="1708883" y="1447800"/>
            <a:ext cx="8812578" cy="707886"/>
          </a:xfrm>
          <a:prstGeom prst="rect">
            <a:avLst/>
          </a:prstGeom>
          <a:noFill/>
        </p:spPr>
        <p:txBody>
          <a:bodyPr wrap="square" rtlCol="0">
            <a:spAutoFit/>
          </a:bodyPr>
          <a:lstStyle/>
          <a:p>
            <a:r>
              <a:rPr lang="en-US" sz="4000" dirty="0">
                <a:latin typeface="Bauhaus 93" panose="04030905020B02020C02" pitchFamily="82" charset="0"/>
              </a:rPr>
              <a:t>Near Boiler Piping and System Piping</a:t>
            </a:r>
          </a:p>
        </p:txBody>
      </p:sp>
      <p:sp>
        <p:nvSpPr>
          <p:cNvPr id="2" name="TextBox 1"/>
          <p:cNvSpPr txBox="1"/>
          <p:nvPr/>
        </p:nvSpPr>
        <p:spPr>
          <a:xfrm>
            <a:off x="4724400" y="2155686"/>
            <a:ext cx="2635658" cy="400110"/>
          </a:xfrm>
          <a:prstGeom prst="rect">
            <a:avLst/>
          </a:prstGeom>
          <a:noFill/>
        </p:spPr>
        <p:txBody>
          <a:bodyPr wrap="none" rtlCol="0">
            <a:spAutoFit/>
          </a:bodyPr>
          <a:lstStyle/>
          <a:p>
            <a:r>
              <a:rPr lang="en-US" sz="2000" dirty="0"/>
              <a:t>Piping Sizing Guidelines</a:t>
            </a:r>
          </a:p>
        </p:txBody>
      </p:sp>
      <p:sp>
        <p:nvSpPr>
          <p:cNvPr id="3" name="TextBox 2"/>
          <p:cNvSpPr txBox="1"/>
          <p:nvPr/>
        </p:nvSpPr>
        <p:spPr>
          <a:xfrm>
            <a:off x="3048000" y="2555796"/>
            <a:ext cx="6629400" cy="2862322"/>
          </a:xfrm>
          <a:prstGeom prst="rect">
            <a:avLst/>
          </a:prstGeom>
          <a:noFill/>
        </p:spPr>
        <p:txBody>
          <a:bodyPr wrap="square" rtlCol="0">
            <a:spAutoFit/>
          </a:bodyPr>
          <a:lstStyle/>
          <a:p>
            <a:r>
              <a:rPr lang="en-US" dirty="0"/>
              <a:t>Pipe Size                            Max Flow                                 BTU’s</a:t>
            </a:r>
          </a:p>
          <a:p>
            <a:r>
              <a:rPr lang="en-US" dirty="0"/>
              <a:t>½ in.                                           2                                       20,000</a:t>
            </a:r>
          </a:p>
          <a:p>
            <a:r>
              <a:rPr lang="en-US" dirty="0"/>
              <a:t>3/4 in.                                       4                                        40,000</a:t>
            </a:r>
          </a:p>
          <a:p>
            <a:r>
              <a:rPr lang="en-US" dirty="0"/>
              <a:t>1 in.                                           8                                        80,000</a:t>
            </a:r>
          </a:p>
          <a:p>
            <a:r>
              <a:rPr lang="en-US" dirty="0"/>
              <a:t>1 ¼                                            14                                      140,000</a:t>
            </a:r>
          </a:p>
          <a:p>
            <a:r>
              <a:rPr lang="en-US" dirty="0"/>
              <a:t>1 ½                                            22                                      220,000</a:t>
            </a:r>
          </a:p>
          <a:p>
            <a:pPr marL="342900" indent="-342900">
              <a:buAutoNum type="arabicPlain" startAt="2"/>
            </a:pPr>
            <a:r>
              <a:rPr lang="en-US" dirty="0"/>
              <a:t>                                           45                                      450,000</a:t>
            </a:r>
          </a:p>
          <a:p>
            <a:pPr marL="342900" indent="-342900">
              <a:buAutoNum type="arabicPlain" startAt="2"/>
            </a:pPr>
            <a:r>
              <a:rPr lang="en-US" dirty="0"/>
              <a:t>                                           130                                    1,300,000</a:t>
            </a:r>
          </a:p>
          <a:p>
            <a:pPr marL="342900" indent="-342900">
              <a:buAutoNum type="arabicPlain" startAt="2"/>
            </a:pPr>
            <a:r>
              <a:rPr lang="en-US" dirty="0"/>
              <a:t>                                          300                                     3,000,000</a:t>
            </a:r>
          </a:p>
          <a:p>
            <a:r>
              <a:rPr lang="en-US" dirty="0"/>
              <a:t>6                                               850                                    8,500,000</a:t>
            </a:r>
          </a:p>
        </p:txBody>
      </p:sp>
    </p:spTree>
    <p:extLst>
      <p:ext uri="{BB962C8B-B14F-4D97-AF65-F5344CB8AC3E}">
        <p14:creationId xmlns:p14="http://schemas.microsoft.com/office/powerpoint/2010/main" val="2547209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p:cNvSpPr txBox="1"/>
          <p:nvPr/>
        </p:nvSpPr>
        <p:spPr>
          <a:xfrm>
            <a:off x="1708883" y="1447800"/>
            <a:ext cx="8812578" cy="707886"/>
          </a:xfrm>
          <a:prstGeom prst="rect">
            <a:avLst/>
          </a:prstGeom>
          <a:noFill/>
        </p:spPr>
        <p:txBody>
          <a:bodyPr wrap="square" rtlCol="0">
            <a:spAutoFit/>
          </a:bodyPr>
          <a:lstStyle/>
          <a:p>
            <a:r>
              <a:rPr lang="en-US" sz="4000" dirty="0">
                <a:latin typeface="Bauhaus 93" panose="04030905020B02020C02" pitchFamily="82" charset="0"/>
              </a:rPr>
              <a:t>Near Boiler Piping and System Piping</a:t>
            </a:r>
          </a:p>
        </p:txBody>
      </p:sp>
      <p:sp>
        <p:nvSpPr>
          <p:cNvPr id="8" name="TextBox 7"/>
          <p:cNvSpPr txBox="1"/>
          <p:nvPr/>
        </p:nvSpPr>
        <p:spPr>
          <a:xfrm>
            <a:off x="4724401" y="2155686"/>
            <a:ext cx="3084499" cy="400110"/>
          </a:xfrm>
          <a:prstGeom prst="rect">
            <a:avLst/>
          </a:prstGeom>
          <a:noFill/>
        </p:spPr>
        <p:txBody>
          <a:bodyPr wrap="none" rtlCol="0">
            <a:spAutoFit/>
          </a:bodyPr>
          <a:lstStyle/>
          <a:p>
            <a:r>
              <a:rPr lang="en-US" sz="2000" dirty="0"/>
              <a:t>Piping Sizing Guidelines PEX</a:t>
            </a:r>
          </a:p>
        </p:txBody>
      </p:sp>
      <p:sp>
        <p:nvSpPr>
          <p:cNvPr id="2" name="TextBox 1"/>
          <p:cNvSpPr txBox="1"/>
          <p:nvPr/>
        </p:nvSpPr>
        <p:spPr>
          <a:xfrm>
            <a:off x="3451783" y="3027457"/>
            <a:ext cx="5495415" cy="1754326"/>
          </a:xfrm>
          <a:prstGeom prst="rect">
            <a:avLst/>
          </a:prstGeom>
          <a:noFill/>
        </p:spPr>
        <p:txBody>
          <a:bodyPr wrap="none" rtlCol="0">
            <a:spAutoFit/>
          </a:bodyPr>
          <a:lstStyle/>
          <a:p>
            <a:r>
              <a:rPr lang="en-US" dirty="0"/>
              <a:t>Tube Size                           Max Flow                        BTU’s </a:t>
            </a:r>
          </a:p>
          <a:p>
            <a:r>
              <a:rPr lang="en-US" dirty="0"/>
              <a:t>3/8 in.                                  1.2                                12,000</a:t>
            </a:r>
          </a:p>
          <a:p>
            <a:r>
              <a:rPr lang="en-US" dirty="0"/>
              <a:t>½ in.                                      2                                   20,000</a:t>
            </a:r>
          </a:p>
          <a:p>
            <a:r>
              <a:rPr lang="en-US" dirty="0"/>
              <a:t>5/8 in.                                   4                                   40,000</a:t>
            </a:r>
          </a:p>
          <a:p>
            <a:r>
              <a:rPr lang="en-US" dirty="0"/>
              <a:t>¾ in.                                      6                                   60,000</a:t>
            </a:r>
          </a:p>
          <a:p>
            <a:r>
              <a:rPr lang="en-US" dirty="0"/>
              <a:t>1 in.                                      10                                100,000  </a:t>
            </a:r>
          </a:p>
        </p:txBody>
      </p:sp>
    </p:spTree>
    <p:extLst>
      <p:ext uri="{BB962C8B-B14F-4D97-AF65-F5344CB8AC3E}">
        <p14:creationId xmlns:p14="http://schemas.microsoft.com/office/powerpoint/2010/main" val="2681042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PB-4c-cmyk3435-u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71627"/>
            <a:ext cx="1600200" cy="118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 descr="Image result for bootcamp"/>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EFFD9584-BC7B-4BE3-AA39-AFE1C63434F5}"/>
              </a:ext>
            </a:extLst>
          </p:cNvPr>
          <p:cNvSpPr txBox="1"/>
          <p:nvPr/>
        </p:nvSpPr>
        <p:spPr>
          <a:xfrm>
            <a:off x="4205046" y="2192784"/>
            <a:ext cx="3858107" cy="1015663"/>
          </a:xfrm>
          <a:prstGeom prst="rect">
            <a:avLst/>
          </a:prstGeom>
          <a:noFill/>
        </p:spPr>
        <p:txBody>
          <a:bodyPr wrap="none" rtlCol="0">
            <a:spAutoFit/>
          </a:bodyPr>
          <a:lstStyle/>
          <a:p>
            <a:r>
              <a:rPr lang="en-US" sz="6000" dirty="0"/>
              <a:t>Questions ?</a:t>
            </a:r>
          </a:p>
        </p:txBody>
      </p:sp>
      <p:sp>
        <p:nvSpPr>
          <p:cNvPr id="3" name="TextBox 2">
            <a:extLst>
              <a:ext uri="{FF2B5EF4-FFF2-40B4-BE49-F238E27FC236}">
                <a16:creationId xmlns:a16="http://schemas.microsoft.com/office/drawing/2014/main" id="{94A57FD7-445B-4567-93D0-D8A24BF0AF99}"/>
              </a:ext>
            </a:extLst>
          </p:cNvPr>
          <p:cNvSpPr txBox="1"/>
          <p:nvPr/>
        </p:nvSpPr>
        <p:spPr>
          <a:xfrm>
            <a:off x="4551410" y="4154750"/>
            <a:ext cx="3315203" cy="923330"/>
          </a:xfrm>
          <a:prstGeom prst="rect">
            <a:avLst/>
          </a:prstGeom>
          <a:noFill/>
        </p:spPr>
        <p:txBody>
          <a:bodyPr wrap="none" rtlCol="0">
            <a:spAutoFit/>
          </a:bodyPr>
          <a:lstStyle/>
          <a:p>
            <a:r>
              <a:rPr lang="en-US" sz="5400" dirty="0"/>
              <a:t>Thank you!</a:t>
            </a:r>
          </a:p>
        </p:txBody>
      </p:sp>
    </p:spTree>
    <p:extLst>
      <p:ext uri="{BB962C8B-B14F-4D97-AF65-F5344CB8AC3E}">
        <p14:creationId xmlns:p14="http://schemas.microsoft.com/office/powerpoint/2010/main" val="1192035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TotalTime>
  <Words>898</Words>
  <Application>Microsoft Office PowerPoint</Application>
  <PresentationFormat>Widescreen</PresentationFormat>
  <Paragraphs>116</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DFKai-SB</vt:lpstr>
      <vt:lpstr>Arial</vt:lpstr>
      <vt:lpstr>Bauhaus 93</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Rich</dc:creator>
  <cp:lastModifiedBy>Michael, Rich</cp:lastModifiedBy>
  <cp:revision>4</cp:revision>
  <dcterms:created xsi:type="dcterms:W3CDTF">2021-01-11T17:18:30Z</dcterms:created>
  <dcterms:modified xsi:type="dcterms:W3CDTF">2021-01-11T19:44:57Z</dcterms:modified>
</cp:coreProperties>
</file>